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</p:sldMasterIdLst>
  <p:notesMasterIdLst>
    <p:notesMasterId r:id="rId4"/>
  </p:notesMasterIdLst>
  <p:sldIdLst>
    <p:sldId id="214748358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2472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FEA19-C1CC-412E-92E3-6A0D82DCC21A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285FE-903B-411A-A350-C438E1768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1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77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2" y="448276"/>
            <a:ext cx="11294953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941827-1821-658C-FDCE-800511F5F5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522" y="1568655"/>
            <a:ext cx="11294953" cy="975652"/>
          </a:xfrm>
        </p:spPr>
        <p:txBody>
          <a:bodyPr wrap="square" tIns="0" rIns="0" bIns="0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  <a:lvl2pPr>
              <a:defRPr sz="1600" b="0">
                <a:solidFill>
                  <a:schemeClr val="tx1"/>
                </a:solidFill>
                <a:latin typeface="+mn-lt"/>
              </a:defRPr>
            </a:lvl2pPr>
            <a:lvl3pPr>
              <a:defRPr sz="1100" b="0">
                <a:solidFill>
                  <a:schemeClr val="tx1"/>
                </a:solidFill>
                <a:latin typeface="+mn-lt"/>
              </a:defRPr>
            </a:lvl3pPr>
            <a:lvl4pPr>
              <a:defRPr sz="1100" b="0">
                <a:solidFill>
                  <a:schemeClr val="tx1"/>
                </a:solidFill>
                <a:latin typeface="+mn-lt"/>
              </a:defRPr>
            </a:lvl4pPr>
            <a:lvl5pPr>
              <a:defRPr sz="8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79EA2C-8E83-ED26-406E-9660A47C2AAB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10755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08452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AF299-F314-771A-3275-190CB6263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462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2" y="448276"/>
            <a:ext cx="11295576" cy="8047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2 Lines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C71E06-8FA5-EADB-A560-15788137E08A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1477132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357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3" y="135760"/>
            <a:ext cx="11294953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4801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000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5655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87512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48577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309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33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72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89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emf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emf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emf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8460613" cy="765402"/>
          </a:xfrm>
        </p:spPr>
        <p:txBody>
          <a:bodyPr/>
          <a:lstStyle/>
          <a:p>
            <a:r>
              <a:rPr lang="en-US" dirty="0"/>
              <a:t>Azure IoT Operations/Edge AI – High Level Architecture</a:t>
            </a:r>
            <a:endParaRPr lang="en-US" sz="2400" spc="-50" dirty="0">
              <a:latin typeface="Segoe UI Semibold (Headings)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F9815B-D5E8-E08C-F5AC-27B071B244F8}"/>
              </a:ext>
            </a:extLst>
          </p:cNvPr>
          <p:cNvSpPr/>
          <p:nvPr/>
        </p:nvSpPr>
        <p:spPr bwMode="auto">
          <a:xfrm>
            <a:off x="318458" y="1085409"/>
            <a:ext cx="6695527" cy="4553092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Edge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9A07E5-049B-13B5-1805-CFE1B6EB98E7}"/>
              </a:ext>
            </a:extLst>
          </p:cNvPr>
          <p:cNvSpPr/>
          <p:nvPr/>
        </p:nvSpPr>
        <p:spPr bwMode="auto">
          <a:xfrm>
            <a:off x="3040780" y="1767925"/>
            <a:ext cx="3792370" cy="3713288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Arc-enabled Kubernetes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9DA8BA-05DB-7FDE-C48F-FC989841E677}"/>
              </a:ext>
            </a:extLst>
          </p:cNvPr>
          <p:cNvSpPr/>
          <p:nvPr/>
        </p:nvSpPr>
        <p:spPr bwMode="auto">
          <a:xfrm>
            <a:off x="318457" y="5738916"/>
            <a:ext cx="11555086" cy="753650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+mj-lt"/>
              </a:rPr>
              <a:t>Azure IoT Operations and ML/</a:t>
            </a:r>
            <a:r>
              <a:rPr lang="en-US" sz="2000" dirty="0" err="1">
                <a:latin typeface="+mj-lt"/>
              </a:rPr>
              <a:t>GenAI</a:t>
            </a:r>
            <a:r>
              <a:rPr lang="en-US" sz="2000" dirty="0">
                <a:latin typeface="+mj-lt"/>
              </a:rPr>
              <a:t> at the Edge on an a K3s Arc-enabled Kubernetes Cluster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153E02-E0F6-F578-7D95-7348C04F4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8211" y="4632098"/>
            <a:ext cx="457200" cy="4572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D3760D0-3F3E-7C34-19B5-A0BA79453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19" y="4614292"/>
            <a:ext cx="4708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3560EB6-E36B-A7A6-A6DA-38D91A943CB1}"/>
              </a:ext>
            </a:extLst>
          </p:cNvPr>
          <p:cNvGrpSpPr/>
          <p:nvPr/>
        </p:nvGrpSpPr>
        <p:grpSpPr>
          <a:xfrm>
            <a:off x="3155778" y="2034131"/>
            <a:ext cx="3557365" cy="2296149"/>
            <a:chOff x="3348705" y="1767928"/>
            <a:chExt cx="3557365" cy="22961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68587CC-AEAF-20FF-E862-97F51802EC89}"/>
                </a:ext>
              </a:extLst>
            </p:cNvPr>
            <p:cNvGrpSpPr/>
            <p:nvPr/>
          </p:nvGrpSpPr>
          <p:grpSpPr>
            <a:xfrm>
              <a:off x="3348705" y="1767928"/>
              <a:ext cx="1728566" cy="2296149"/>
              <a:chOff x="4957942" y="1671060"/>
              <a:chExt cx="1728566" cy="22961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809DDBA-1131-3F3C-9019-16E8074E2F76}"/>
                  </a:ext>
                </a:extLst>
              </p:cNvPr>
              <p:cNvSpPr/>
              <p:nvPr/>
            </p:nvSpPr>
            <p:spPr bwMode="auto">
              <a:xfrm>
                <a:off x="4957942" y="1671060"/>
                <a:ext cx="1728566" cy="2296149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Azure</a:t>
                </a:r>
                <a:br>
                  <a:rPr kumimoji="0" lang="en-US" sz="15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kumimoji="0" lang="en-US" sz="15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IoT Operations</a:t>
                </a: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B0232E37-EAE0-5F04-1BD5-A4EE89A59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65025" y="2567892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05A97F9-35F3-95B3-E786-A57020CA29F4}"/>
                </a:ext>
              </a:extLst>
            </p:cNvPr>
            <p:cNvSpPr/>
            <p:nvPr/>
          </p:nvSpPr>
          <p:spPr bwMode="auto">
            <a:xfrm>
              <a:off x="5177504" y="1767928"/>
              <a:ext cx="1728566" cy="229614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Edge-based workloads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5F14E1-9E2A-44C2-DE87-D50D278FD72F}"/>
              </a:ext>
            </a:extLst>
          </p:cNvPr>
          <p:cNvGrpSpPr/>
          <p:nvPr/>
        </p:nvGrpSpPr>
        <p:grpSpPr>
          <a:xfrm>
            <a:off x="448369" y="2964181"/>
            <a:ext cx="1950330" cy="1320776"/>
            <a:chOff x="104485" y="2118365"/>
            <a:chExt cx="1950330" cy="132077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4AA2619-6672-F23B-A048-4BD4CCBCAC18}"/>
                </a:ext>
              </a:extLst>
            </p:cNvPr>
            <p:cNvSpPr/>
            <p:nvPr/>
          </p:nvSpPr>
          <p:spPr bwMode="auto">
            <a:xfrm>
              <a:off x="104485" y="2118365"/>
              <a:ext cx="1950330" cy="1320776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Arial" panose="020B0604020202020204" pitchFamily="34" charset="0"/>
                </a:rPr>
                <a:t>Edge Simulators</a:t>
              </a: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C9891DCD-E33F-84E7-CE3D-04F70CFE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0466" y="2603612"/>
              <a:ext cx="658368" cy="731520"/>
            </a:xfrm>
            <a:prstGeom prst="rect">
              <a:avLst/>
            </a:prstGeom>
          </p:spPr>
        </p:pic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BA69A7-0CE3-516E-4E77-4BD8C18BC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420840" y="3361582"/>
            <a:ext cx="615359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1EA7B10-5B83-CDA7-B2AE-FBAF8A400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013984" y="3361955"/>
            <a:ext cx="82147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72A40D7-C122-390E-BF62-BA229B3B70C4}"/>
              </a:ext>
            </a:extLst>
          </p:cNvPr>
          <p:cNvGrpSpPr/>
          <p:nvPr/>
        </p:nvGrpSpPr>
        <p:grpSpPr>
          <a:xfrm>
            <a:off x="7835453" y="1085409"/>
            <a:ext cx="4038089" cy="4553092"/>
            <a:chOff x="7822916" y="1085409"/>
            <a:chExt cx="4038089" cy="455309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54FFACBF-7E79-8B65-3089-CD44AD28E361}"/>
                </a:ext>
              </a:extLst>
            </p:cNvPr>
            <p:cNvSpPr/>
            <p:nvPr/>
          </p:nvSpPr>
          <p:spPr bwMode="auto">
            <a:xfrm>
              <a:off x="7822916" y="1085409"/>
              <a:ext cx="4038089" cy="4553092"/>
            </a:xfrm>
            <a:prstGeom prst="roundRect">
              <a:avLst>
                <a:gd name="adj" fmla="val 4645"/>
              </a:avLst>
            </a:prstGeom>
            <a:solidFill>
              <a:schemeClr val="accent5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Cloud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62EFB8F-4417-C6F9-A8F0-787ED0E51AE9}"/>
                </a:ext>
              </a:extLst>
            </p:cNvPr>
            <p:cNvGrpSpPr/>
            <p:nvPr/>
          </p:nvGrpSpPr>
          <p:grpSpPr>
            <a:xfrm>
              <a:off x="7948716" y="1767924"/>
              <a:ext cx="3794760" cy="3713287"/>
              <a:chOff x="8083516" y="3672358"/>
              <a:chExt cx="3794760" cy="3713287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531B46D1-F6D0-7EDC-282B-4019CDD4870D}"/>
                  </a:ext>
                </a:extLst>
              </p:cNvPr>
              <p:cNvSpPr/>
              <p:nvPr/>
            </p:nvSpPr>
            <p:spPr bwMode="auto">
              <a:xfrm>
                <a:off x="8083516" y="3672358"/>
                <a:ext cx="3794760" cy="3713287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Cloud-based workloads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CC5D144-4528-93D7-8445-6D2B7DC44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744603" y="4669625"/>
                <a:ext cx="464314" cy="464314"/>
              </a:xfrm>
              <a:prstGeom prst="rect">
                <a:avLst/>
              </a:prstGeom>
            </p:spPr>
          </p:pic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272F456-CD2D-4048-8D66-450BA7161C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3113" y="3532733"/>
            <a:ext cx="639894" cy="526579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4BF4967A-45F6-3D56-3BBF-0B9E3C18F6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56922" y="3689215"/>
            <a:ext cx="750335" cy="723183"/>
          </a:xfrm>
          <a:prstGeom prst="rect">
            <a:avLst/>
          </a:prstGeom>
        </p:spPr>
      </p:pic>
      <p:pic>
        <p:nvPicPr>
          <p:cNvPr id="18" name="Picture 4" descr="Rancher-icon | Brands RA - RZ">
            <a:extLst>
              <a:ext uri="{FF2B5EF4-FFF2-40B4-BE49-F238E27FC236}">
                <a16:creationId xmlns:a16="http://schemas.microsoft.com/office/drawing/2014/main" id="{FFE62970-4769-899B-E135-3EE550641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39" y="4975967"/>
            <a:ext cx="555453" cy="55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217">
            <a:extLst>
              <a:ext uri="{FF2B5EF4-FFF2-40B4-BE49-F238E27FC236}">
                <a16:creationId xmlns:a16="http://schemas.microsoft.com/office/drawing/2014/main" id="{C620BC91-8F7C-07DB-18C8-64A9A2481802}"/>
              </a:ext>
            </a:extLst>
          </p:cNvPr>
          <p:cNvSpPr txBox="1">
            <a:spLocks/>
          </p:cNvSpPr>
          <p:nvPr/>
        </p:nvSpPr>
        <p:spPr>
          <a:xfrm>
            <a:off x="4995378" y="4008069"/>
            <a:ext cx="875365" cy="289662"/>
          </a:xfrm>
          <a:prstGeom prst="rect">
            <a:avLst/>
          </a:prstGeom>
        </p:spPr>
        <p:txBody>
          <a:bodyPr/>
          <a:lstStyle>
            <a:lvl1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99" indent="0" algn="l" defTabSz="914440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51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72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+mn-lt"/>
              </a:rPr>
              <a:t>Cerebral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D9A7E4B-6F6F-0220-86FE-C635C7455A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08038" y="3704347"/>
            <a:ext cx="692918" cy="6929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F6E9EE-E18A-F1F5-AE85-381FDBFA07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79967" y="2551408"/>
            <a:ext cx="724340" cy="771995"/>
          </a:xfrm>
          <a:prstGeom prst="rect">
            <a:avLst/>
          </a:prstGeom>
        </p:spPr>
      </p:pic>
      <p:sp>
        <p:nvSpPr>
          <p:cNvPr id="27" name="Text Placeholder 217">
            <a:extLst>
              <a:ext uri="{FF2B5EF4-FFF2-40B4-BE49-F238E27FC236}">
                <a16:creationId xmlns:a16="http://schemas.microsoft.com/office/drawing/2014/main" id="{242F6A32-496B-1685-DDFE-C04CD26759B9}"/>
              </a:ext>
            </a:extLst>
          </p:cNvPr>
          <p:cNvSpPr txBox="1">
            <a:spLocks/>
          </p:cNvSpPr>
          <p:nvPr/>
        </p:nvSpPr>
        <p:spPr>
          <a:xfrm>
            <a:off x="5344626" y="3173812"/>
            <a:ext cx="995022" cy="289662"/>
          </a:xfrm>
          <a:prstGeom prst="rect">
            <a:avLst/>
          </a:prstGeom>
        </p:spPr>
        <p:txBody>
          <a:bodyPr/>
          <a:lstStyle>
            <a:lvl1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99" indent="0" algn="l" defTabSz="914440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51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72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+mn-lt"/>
              </a:rPr>
              <a:t>ML Model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18AE4F6-CDAE-1A45-7AE3-B2B04C2C6E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38799" y="3546500"/>
            <a:ext cx="550503" cy="499044"/>
          </a:xfrm>
          <a:prstGeom prst="rect">
            <a:avLst/>
          </a:prstGeom>
        </p:spPr>
      </p:pic>
      <p:sp>
        <p:nvSpPr>
          <p:cNvPr id="31" name="Text Placeholder 217">
            <a:extLst>
              <a:ext uri="{FF2B5EF4-FFF2-40B4-BE49-F238E27FC236}">
                <a16:creationId xmlns:a16="http://schemas.microsoft.com/office/drawing/2014/main" id="{7EA69F46-C80D-94EC-EE98-89042AF66FDB}"/>
              </a:ext>
            </a:extLst>
          </p:cNvPr>
          <p:cNvSpPr txBox="1">
            <a:spLocks/>
          </p:cNvSpPr>
          <p:nvPr/>
        </p:nvSpPr>
        <p:spPr>
          <a:xfrm>
            <a:off x="6051734" y="4008069"/>
            <a:ext cx="524632" cy="289662"/>
          </a:xfrm>
          <a:prstGeom prst="rect">
            <a:avLst/>
          </a:prstGeom>
        </p:spPr>
        <p:txBody>
          <a:bodyPr/>
          <a:lstStyle>
            <a:lvl1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99" indent="0" algn="l" defTabSz="914440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51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72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+mn-lt"/>
              </a:rPr>
              <a:t>SLM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1B8AF35-B319-3A93-8FCF-D089F5BBC9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28985" y="3669701"/>
            <a:ext cx="692918" cy="7622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F35A1DC-F749-FBB0-D3FF-F29FC4C5F1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16299" y="1256847"/>
            <a:ext cx="339639" cy="339639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340FF81A-3F73-AFBC-BA18-51BA19DECEB0}"/>
              </a:ext>
            </a:extLst>
          </p:cNvPr>
          <p:cNvSpPr txBox="1">
            <a:spLocks/>
          </p:cNvSpPr>
          <p:nvPr/>
        </p:nvSpPr>
        <p:spPr>
          <a:xfrm>
            <a:off x="454787" y="457189"/>
            <a:ext cx="2700991" cy="3446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4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400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dirty="0"/>
              <a:t>Bicep Automated Deployment</a:t>
            </a:r>
            <a:endParaRPr lang="en-US" sz="1600" spc="-50" dirty="0">
              <a:latin typeface="Segoe UI Semibold (Headings)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/>
        </p:nvSpPr>
        <p:spPr bwMode="auto">
          <a:xfrm>
            <a:off x="448213" y="875525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2" name="Picture 6" descr="AzureFunBytes - Getting started with Bicep - Azure DevOps Blog">
            <a:extLst>
              <a:ext uri="{FF2B5EF4-FFF2-40B4-BE49-F238E27FC236}">
                <a16:creationId xmlns:a16="http://schemas.microsoft.com/office/drawing/2014/main" id="{58F4238F-40B2-29D5-7BB5-D9AF34ABD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771" y="503514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aphic 42" descr="Azure arc icon">
            <a:extLst>
              <a:ext uri="{FF2B5EF4-FFF2-40B4-BE49-F238E27FC236}">
                <a16:creationId xmlns:a16="http://schemas.microsoft.com/office/drawing/2014/main" id="{1110D456-A0D2-E8D6-2194-F8FC0882E9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70029" y="2997348"/>
            <a:ext cx="302077" cy="305642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5AFAEBA-6CDE-B11A-5D25-3C46E2D2377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14799" y="4590820"/>
            <a:ext cx="679397" cy="6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9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2.xml><?xml version="1.0" encoding="utf-8"?>
<a:theme xmlns:a="http://schemas.openxmlformats.org/drawingml/2006/main" name="6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49</Words>
  <Application>Microsoft Office PowerPoint</Application>
  <PresentationFormat>Widescreen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Arial</vt:lpstr>
      <vt:lpstr>Segoe UI</vt:lpstr>
      <vt:lpstr>Segoe UI Semibold</vt:lpstr>
      <vt:lpstr>Segoe UI Semibold (Headings)</vt:lpstr>
      <vt:lpstr>Wingdings</vt:lpstr>
      <vt:lpstr>2_Unified Edge EBC Deck</vt:lpstr>
      <vt:lpstr>6_Unified Edge EBC Deck</vt:lpstr>
      <vt:lpstr>Azure IoT Operations/Edge AI – High Level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Andrés Padilla</dc:creator>
  <cp:lastModifiedBy>Andrés Padilla</cp:lastModifiedBy>
  <cp:revision>2</cp:revision>
  <dcterms:created xsi:type="dcterms:W3CDTF">2024-10-10T13:20:53Z</dcterms:created>
  <dcterms:modified xsi:type="dcterms:W3CDTF">2024-10-11T21:04:07Z</dcterms:modified>
</cp:coreProperties>
</file>